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57" r:id="rId5"/>
  </p:sldIdLst>
  <p:sldSz cx="7559675" cy="10691495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955" y="1143000"/>
            <a:ext cx="218209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000" y="1749851"/>
            <a:ext cx="5670000" cy="372245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45000" y="5615855"/>
            <a:ext cx="5670000" cy="2581461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10125" y="569258"/>
            <a:ext cx="1630125" cy="906110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0" y="569258"/>
            <a:ext cx="4795875" cy="906110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2" y="2665613"/>
            <a:ext cx="6520500" cy="44476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2" y="7155327"/>
            <a:ext cx="6520500" cy="2338907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750" y="2846290"/>
            <a:ext cx="3213000" cy="67840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27250" y="2846290"/>
            <a:ext cx="3213000" cy="67840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69258"/>
            <a:ext cx="6520500" cy="206665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0735" y="2621063"/>
            <a:ext cx="3198234" cy="128454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35" y="3905605"/>
            <a:ext cx="3198234" cy="57445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27250" y="2621063"/>
            <a:ext cx="3213985" cy="128454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27250" y="3905605"/>
            <a:ext cx="3213985" cy="57445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712810"/>
            <a:ext cx="2438297" cy="249483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3985" y="1539472"/>
            <a:ext cx="3827250" cy="759835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0735" y="3207645"/>
            <a:ext cx="2438297" cy="5942560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712810"/>
            <a:ext cx="2438297" cy="249483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13985" y="1539472"/>
            <a:ext cx="3827250" cy="7598357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0735" y="3207645"/>
            <a:ext cx="2438297" cy="5942560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0" y="569258"/>
            <a:ext cx="6520500" cy="2066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0" y="2846290"/>
            <a:ext cx="6520500" cy="678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0" y="9910040"/>
            <a:ext cx="17010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0" y="9910040"/>
            <a:ext cx="25515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0" y="9910040"/>
            <a:ext cx="17010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ct val="166000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143965" y="0"/>
            <a:ext cx="1080000" cy="828000"/>
          </a:xfrm>
          <a:prstGeom prst="rect">
            <a:avLst/>
          </a:prstGeom>
          <a:gradFill>
            <a:gsLst>
              <a:gs pos="0">
                <a:srgbClr val="00996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44145" y="1174275"/>
            <a:ext cx="3600000" cy="360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04" y="57"/>
            <a:ext cx="7560000" cy="106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945"/>
          </a:p>
        </p:txBody>
      </p:sp>
      <p:sp>
        <p:nvSpPr>
          <p:cNvPr id="6" name="文本框 5"/>
          <p:cNvSpPr txBox="1"/>
          <p:nvPr/>
        </p:nvSpPr>
        <p:spPr>
          <a:xfrm>
            <a:off x="36195" y="212090"/>
            <a:ext cx="41414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4000" b="1"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TPC-GS109M2A</a:t>
            </a:r>
            <a:endParaRPr sz="4000" b="1">
              <a:latin typeface="Arial" panose="020B0604020202020204" pitchFamily="34" charset="0"/>
              <a:ea typeface="思源黑体 CN Bold" panose="020B0800000000000000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420" y="4925060"/>
            <a:ext cx="17614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  <a:sym typeface="+mn-ea"/>
              </a:rPr>
              <a:t>Specifications: </a:t>
            </a:r>
            <a:r>
              <a:rPr lang="zh-CN" altLang="en-US" sz="16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1600" b="1">
              <a:solidFill>
                <a:srgbClr val="009962"/>
              </a:solidFill>
              <a:latin typeface="Arial" panose="020B0604020202020204" pitchFamily="34" charset="0"/>
              <a:ea typeface="思源黑体 CN Bold" panose="020B0800000000000000" charset="-122"/>
              <a:cs typeface="Arial" panose="020B0604020202020204" pitchFamily="34" charset="0"/>
            </a:endParaRPr>
          </a:p>
        </p:txBody>
      </p:sp>
      <p:graphicFrame>
        <p:nvGraphicFramePr>
          <p:cNvPr id="26" name="表格 25"/>
          <p:cNvGraphicFramePr/>
          <p:nvPr>
            <p:custDataLst>
              <p:tags r:id="rId1"/>
            </p:custDataLst>
          </p:nvPr>
        </p:nvGraphicFramePr>
        <p:xfrm>
          <a:off x="143193" y="5291455"/>
          <a:ext cx="7273290" cy="479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355"/>
                <a:gridCol w="2621915"/>
                <a:gridCol w="1033780"/>
                <a:gridCol w="2555240"/>
              </a:tblGrid>
              <a:tr h="276860">
                <a:tc gridSpan="4"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</a:rPr>
                        <a:t>System Hardware</a:t>
                      </a:r>
                      <a:endParaRPr lang="en-US" altLang="zh-CN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36195" marR="36195" marT="36195" marB="36195" vert="horz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</a:lnR>
                    <a:lnT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36195" marR="36195" marT="36195" marB="36195" vert="horz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</a:lnR>
                    <a:lnT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36195" marR="36195" marT="36195" marB="36195" vert="horz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84960">
                <a:tc>
                  <a:txBody>
                    <a:bodyPr/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CPU</a:t>
                      </a:r>
                      <a:endParaRPr lang="zh-CN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endParaRPr lang="zh-CN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RAM+Storage</a:t>
                      </a:r>
                      <a:endParaRPr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Camera</a:t>
                      </a:r>
                      <a:endParaRPr lang="zh-CN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endParaRPr lang="zh-CN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Flash Light</a:t>
                      </a:r>
                      <a:endParaRPr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Speaker</a:t>
                      </a:r>
                      <a:endParaRPr lang="zh-CN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endParaRPr lang="zh-CN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MT6789</a:t>
                      </a:r>
                      <a:r>
                        <a:rPr 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, </a:t>
                      </a: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2 ARM</a:t>
                      </a:r>
                      <a:r>
                        <a:rPr sz="900" baseline="30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®</a:t>
                      </a: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 Cortex-A76 2.2 GHz + 6 ARM</a:t>
                      </a:r>
                      <a:r>
                        <a:rPr sz="900" baseline="30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®</a:t>
                      </a: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 Cortex-A55 2.0 GHz</a:t>
                      </a:r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8</a:t>
                      </a: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GB+128GB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Front 8MP fixed focus camera, rear 20MP autofocus camera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support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Single speaker, 1.2W/8 Ω aluminum film, IP67 waterproof speaker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MIC</a:t>
                      </a:r>
                      <a:endParaRPr lang="zh-CN" alt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Earpiece</a:t>
                      </a:r>
                      <a:endParaRPr lang="zh-CN" alt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Button</a:t>
                      </a:r>
                      <a:endParaRPr lang="zh-CN" alt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endParaRPr lang="zh-CN" alt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endParaRPr lang="zh-CN" alt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LED Indicator</a:t>
                      </a:r>
                      <a:endParaRPr lang="zh-CN" alt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Sensor</a:t>
                      </a:r>
                      <a:endParaRPr lang="zh-CN" alt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IP67 waterproof microphone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IP67</a:t>
                      </a:r>
                      <a:r>
                        <a:rPr 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w</a:t>
                      </a: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aterproof earpiece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Power button, Volume +/-, 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1*Customize function key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1*Barcode scanner shortcut key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Charging indicator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sz="90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G­sensor, Gyroscope</a:t>
                      </a:r>
                      <a:r>
                        <a:rPr sz="900" b="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, geomagnetism, </a:t>
                      </a:r>
                      <a:r>
                        <a:rPr sz="90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Distance sensor, Motor, Light sensor</a:t>
                      </a:r>
                      <a:r>
                        <a:rPr sz="900" b="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, air pressure</a:t>
                      </a:r>
                      <a:endParaRPr sz="900" b="0" spc="-2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 gridSpan="4"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</a:rPr>
                        <a:t>Display</a:t>
                      </a:r>
                      <a:endParaRPr lang="en-US" altLang="zh-CN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435">
                <a:tc>
                  <a:txBody>
                    <a:bodyPr/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LCD Type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Max. Resoltuion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Cover Glass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10.1" TFT-LCD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1280*800</a:t>
                      </a:r>
                      <a:endPara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fontAlgn="auto">
                        <a:lnSpc>
                          <a:spcPct val="140000"/>
                        </a:lnSpc>
                        <a:buClrTx/>
                        <a:buSzTx/>
                        <a:buNone/>
                      </a:pPr>
                      <a:r>
                        <a:rPr lang="zh-CN" alt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Corning Gorilla third-generation glass, with a hardness of 7H and a light transmittance of 85%</a:t>
                      </a:r>
                      <a:endPara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Luminance</a:t>
                      </a:r>
                      <a:endParaRPr 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en-US"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Touchscreen</a:t>
                      </a:r>
                      <a:endParaRPr 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1000 cd/m</a:t>
                      </a:r>
                      <a:r>
                        <a:rPr lang="zh-CN" altLang="en-US" sz="900" baseline="30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5-point capacitive touch screen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Optional AG+AF or AG+AF+wet hands/gloves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185">
                <a:tc gridSpan="4"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</a:rPr>
                        <a:t>OS</a:t>
                      </a:r>
                      <a:endParaRPr lang="en-US" altLang="zh-CN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20">
                <a:tc>
                  <a:txBody>
                    <a:bodyPr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OS</a:t>
                      </a:r>
                      <a:endParaRPr lang="en-US" altLang="zh-CN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900" b="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Android </a:t>
                      </a:r>
                      <a:r>
                        <a:rPr lang="en-US" sz="900" b="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13</a:t>
                      </a:r>
                      <a:endParaRPr lang="en-US" sz="900" b="0" spc="-2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endParaRPr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15">
                <a:tc gridSpan="4">
                  <a:txBody>
                    <a:bodyPr/>
                    <a:p>
                      <a:pPr indent="0" algn="l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</a:rPr>
                        <a:t>I/O Interface</a:t>
                      </a:r>
                      <a:endParaRPr lang="en-US" altLang="zh-CN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055">
                <a:tc>
                  <a:txBody>
                    <a:bodyPr/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POGO PIN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USB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Video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Audio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1*POGO PIN (USB+charging)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1*USB Type C (USB OTG+charging)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1*USB 2.0, TYPE A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1*mini HD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3.5mm headphone jack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DC Jack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SIM Card Slot</a:t>
                      </a:r>
                      <a:endParaRPr 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TF Card Slot</a:t>
                      </a:r>
                      <a:endParaRPr 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en-US"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Aviation Plug</a:t>
                      </a:r>
                      <a:endParaRPr lang="en-US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1*DC Jack</a:t>
                      </a:r>
                      <a:endPara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1*Micro SIM card holder</a:t>
                      </a:r>
                      <a:endPara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1*TF card holder, supporting up to 256GB</a:t>
                      </a:r>
                      <a:endPara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Extension 1*COM or 1*USB2.0</a:t>
                      </a:r>
                      <a:endPara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143837" y="871220"/>
            <a:ext cx="7272000" cy="36000"/>
          </a:xfrm>
          <a:prstGeom prst="rect">
            <a:avLst/>
          </a:prstGeom>
          <a:solidFill>
            <a:srgbClr val="009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84320" y="1097915"/>
            <a:ext cx="1228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Features</a:t>
            </a:r>
            <a:r>
              <a:rPr lang="en-US" altLang="zh-CN" sz="14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: </a:t>
            </a:r>
            <a:endParaRPr lang="en-US" altLang="zh-CN" sz="1400" b="1">
              <a:solidFill>
                <a:srgbClr val="009962"/>
              </a:solidFill>
              <a:latin typeface="Arial" panose="020B0604020202020204" pitchFamily="34" charset="0"/>
              <a:ea typeface="思源黑体 CN Bold" panose="020B0800000000000000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3370" y="1476375"/>
            <a:ext cx="3251835" cy="3417570"/>
          </a:xfrm>
          <a:prstGeom prst="rect">
            <a:avLst/>
          </a:prstGeom>
          <a:noFill/>
        </p:spPr>
        <p:txBody>
          <a:bodyPr wrap="square" lIns="90170" tIns="46990" rIns="90170" bIns="46990" rtlCol="0">
            <a:spAutoFit/>
          </a:bodyPr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10.1'' WXGA (1280 x 800) 1000 nits TFT LCD</a:t>
            </a:r>
            <a:endParaRPr lang="en-US" sz="1200" spc="-4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MT6789, 2 ARM</a:t>
            </a:r>
            <a:r>
              <a:rPr lang="en-US" sz="1200" spc="-40" baseline="300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®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 Cortex-A76 2.2 GHz+6 ARM</a:t>
            </a:r>
            <a:r>
              <a:rPr lang="en-US" sz="1200" spc="-40" baseline="300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®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 Cortex-A55 2.0 GHz</a:t>
            </a:r>
            <a:endParaRPr lang="en-US" sz="1200" spc="-4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WIFI6 802.11 (a/b/g/n/ac/ax), Bluetooth 5.2</a:t>
            </a:r>
            <a:endParaRPr lang="en-US" sz="1200" spc="-4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Optional 1D/2D barcode scanning, NFC/RFID</a:t>
            </a:r>
            <a:endParaRPr lang="en-US" sz="1200" spc="-4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Supports GPS/BeiDou/Glonass/Galileo</a:t>
            </a:r>
            <a:endParaRPr lang="en-US" sz="1200" spc="-4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Corning Gorilla third-generation glass, optional with AG+AF+wet hand/glove touch</a:t>
            </a:r>
            <a:endParaRPr lang="en-US" sz="1200" spc="-4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9800mAh high capacity battery meets the requirements of long-term operation</a:t>
            </a:r>
            <a:endParaRPr lang="en-US" sz="1200" spc="-4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Standard IP65, optional IP67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  <a:sym typeface="+mn-ea"/>
            </a:endParaRPr>
          </a:p>
          <a:p>
            <a:pPr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■</a:t>
            </a:r>
            <a:r>
              <a:rPr lang="en-US" altLang="zh-CN"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sz="1200" spc="-4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Android 13</a:t>
            </a:r>
            <a:endParaRPr lang="en-US" sz="1200" spc="-4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77965" y="1395095"/>
            <a:ext cx="3240000" cy="7200"/>
          </a:xfrm>
          <a:prstGeom prst="rect">
            <a:avLst/>
          </a:prstGeom>
          <a:solidFill>
            <a:srgbClr val="009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940175" y="274320"/>
            <a:ext cx="355219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10.1'' MTK MT6789 2.2GHz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Rugged 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T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</a:rPr>
              <a:t>ablet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charset="-122"/>
              <a:cs typeface="Arial" panose="020B0604020202020204" pitchFamily="34" charset="0"/>
            </a:endParaRPr>
          </a:p>
        </p:txBody>
      </p:sp>
      <p:pic>
        <p:nvPicPr>
          <p:cNvPr id="7" name="图片 6" descr="IP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05" y="4368165"/>
            <a:ext cx="274320" cy="274320"/>
          </a:xfrm>
          <a:prstGeom prst="rect">
            <a:avLst/>
          </a:prstGeom>
        </p:spPr>
      </p:pic>
      <p:pic>
        <p:nvPicPr>
          <p:cNvPr id="8" name="图片 7" descr="20170805055751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0" y="4340225"/>
            <a:ext cx="316230" cy="316230"/>
          </a:xfrm>
          <a:prstGeom prst="rect">
            <a:avLst/>
          </a:prstGeom>
        </p:spPr>
      </p:pic>
      <p:pic>
        <p:nvPicPr>
          <p:cNvPr id="10" name="图片 9" descr="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10" y="4372610"/>
            <a:ext cx="364490" cy="27368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25095" y="10296000"/>
            <a:ext cx="7292340" cy="288290"/>
            <a:chOff x="197" y="16220"/>
            <a:chExt cx="11484" cy="454"/>
          </a:xfrm>
        </p:grpSpPr>
        <p:sp>
          <p:nvSpPr>
            <p:cNvPr id="28" name="矩形 27"/>
            <p:cNvSpPr/>
            <p:nvPr/>
          </p:nvSpPr>
          <p:spPr>
            <a:xfrm>
              <a:off x="229" y="16220"/>
              <a:ext cx="11452" cy="454"/>
            </a:xfrm>
            <a:prstGeom prst="rect">
              <a:avLst/>
            </a:prstGeom>
            <a:gradFill>
              <a:gsLst>
                <a:gs pos="0">
                  <a:srgbClr val="009962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9" name="图片 28" descr="D:\A工作文件夹\公司LOGO及二维码\4-3 英文LOGO\德航智能logo_英文.png德航智能logo_英文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7" y="16348"/>
              <a:ext cx="1020" cy="19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436" y="16258"/>
              <a:ext cx="2224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dist"/>
              <a:r>
                <a:rPr lang="en-US" altLang="zh-CN" sz="9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charset="-122"/>
                  <a:cs typeface="Arial" panose="020B0604020202020204" pitchFamily="34" charset="0"/>
                  <a:sym typeface="+mn-ea"/>
                </a:rPr>
                <a:t>www.geshemtech.com</a:t>
              </a:r>
              <a:endPara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47" y="16266"/>
              <a:ext cx="2226" cy="36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p>
              <a:pPr algn="l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charset="-122"/>
                  <a:cs typeface="Arial" panose="020B0604020202020204" pitchFamily="34" charset="0"/>
                  <a:sym typeface="+mn-ea"/>
                </a:rPr>
                <a:t>+86 0755 86164919</a:t>
              </a:r>
              <a:endPara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318" y="16282"/>
              <a:ext cx="11" cy="3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9110" y="1858645"/>
            <a:ext cx="288925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204" y="57"/>
            <a:ext cx="7560000" cy="106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945"/>
          </a:p>
        </p:txBody>
      </p:sp>
      <p:grpSp>
        <p:nvGrpSpPr>
          <p:cNvPr id="10" name="组合 9"/>
          <p:cNvGrpSpPr/>
          <p:nvPr/>
        </p:nvGrpSpPr>
        <p:grpSpPr>
          <a:xfrm>
            <a:off x="144145" y="88900"/>
            <a:ext cx="7359015" cy="408940"/>
            <a:chOff x="227" y="140"/>
            <a:chExt cx="11589" cy="644"/>
          </a:xfrm>
        </p:grpSpPr>
        <p:sp>
          <p:nvSpPr>
            <p:cNvPr id="6" name="文本框 5"/>
            <p:cNvSpPr txBox="1"/>
            <p:nvPr/>
          </p:nvSpPr>
          <p:spPr>
            <a:xfrm>
              <a:off x="8756" y="140"/>
              <a:ext cx="306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b="1">
                  <a:latin typeface="Arial" panose="020B0604020202020204" pitchFamily="34" charset="0"/>
                  <a:ea typeface="思源黑体 CN Bold" panose="020B0800000000000000" charset="-122"/>
                  <a:cs typeface="Arial" panose="020B0604020202020204" pitchFamily="34" charset="0"/>
                </a:rPr>
                <a:t>TPC-GS109M2A</a:t>
              </a:r>
              <a:endParaRPr b="1"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27" y="727"/>
              <a:ext cx="11452" cy="57"/>
            </a:xfrm>
            <a:prstGeom prst="rect">
              <a:avLst/>
            </a:prstGeom>
            <a:solidFill>
              <a:srgbClr val="009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143193" y="713105"/>
          <a:ext cx="7273290" cy="674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030"/>
                <a:gridCol w="2698115"/>
                <a:gridCol w="1214755"/>
                <a:gridCol w="2231390"/>
              </a:tblGrid>
              <a:tr h="214630">
                <a:tc gridSpan="4"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</a:rPr>
                        <a:t>Network Communication</a:t>
                      </a:r>
                      <a:endParaRPr lang="en-US" altLang="zh-CN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795"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WWAN</a:t>
                      </a:r>
                      <a:endParaRPr lang="en-US" altLang="zh-CN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2G/3G/4G multimode, Carrier Aggregation (CA), EDGE, FDD/TDD LTE, 5G FDD/TDD, GSM, TD-SCDMA, WDCDMA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GSM: B2/3/5/8</a:t>
                      </a:r>
                      <a:r>
                        <a:rPr lang="en-US" altLang="zh-CN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TD-SCDMA: B34/B39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WCDMA: B1/2/5/8</a:t>
                      </a:r>
                      <a:r>
                        <a:rPr lang="en-US" altLang="zh-CN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CDMA: BC0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TDD: 34/38/39/40/41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 spc="-3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FDD: 1/2/3/4/5/7/8/12/17/18/19/20/25/26/28A/28B/66</a:t>
                      </a:r>
                      <a:endParaRPr lang="zh-CN" altLang="en-US" sz="900" b="0" spc="-3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WIFI</a:t>
                      </a:r>
                      <a:endParaRPr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Bluetooth</a:t>
                      </a:r>
                      <a:endParaRPr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GNSS</a:t>
                      </a:r>
                      <a:endParaRPr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Wi Fi 6 (a/b/g/n/ac/ax)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Bluetooth 5.2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GPS L1CA+L5/Beidou B1I+B2a/Glonass L1OF/Galileo E1+E5a/QZSS L1CA+L5/NaviC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 gridSpan="4"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</a:rPr>
                        <a:t>Extended Functions</a:t>
                      </a:r>
                      <a:endParaRPr lang="en-US" altLang="zh-CN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36195" marR="36195" marT="36195" marB="36195" vert="horz" anchor="t" anchorCtr="0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55"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NFC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RFID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13.56MHz, supporting 14443A/14443B/15693</a:t>
                      </a:r>
                      <a:endParaRPr sz="900" b="0" spc="-2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Optional RFID/HF RFID/UHF RFID</a:t>
                      </a:r>
                      <a:endParaRPr sz="900" b="0" spc="-2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 spc="-20">
                          <a:solidFill>
                            <a:srgbClr val="404040"/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ID </a:t>
                      </a:r>
                      <a:r>
                        <a:rPr lang="en-US" sz="900" b="0" spc="-20">
                          <a:solidFill>
                            <a:srgbClr val="404040"/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C</a:t>
                      </a:r>
                      <a:r>
                        <a:rPr sz="900" b="0" spc="-20">
                          <a:solidFill>
                            <a:srgbClr val="404040"/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ard </a:t>
                      </a:r>
                      <a:r>
                        <a:rPr lang="en-US" sz="900" b="0" spc="-20">
                          <a:solidFill>
                            <a:srgbClr val="404040"/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I</a:t>
                      </a:r>
                      <a:r>
                        <a:rPr sz="900" b="0" spc="-20">
                          <a:solidFill>
                            <a:srgbClr val="404040"/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dentification</a:t>
                      </a:r>
                      <a:endParaRPr sz="900" b="0" spc="-20">
                        <a:solidFill>
                          <a:srgbClr val="404040"/>
                        </a:solidFill>
                        <a:uFillTx/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Barcode Scanner</a:t>
                      </a:r>
                      <a:endParaRPr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Optional ID card recognition module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Optional 1D/2D barcode scanning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 gridSpan="4"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</a:rPr>
                        <a:t>Power</a:t>
                      </a:r>
                      <a:endParaRPr lang="en-US" altLang="zh-CN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490"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Power Input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5V DC input, standard with 5V/2A power adapter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Optional 5-24V DC power input, without built-in battery power supply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Battery</a:t>
                      </a:r>
                      <a:endParaRPr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Battery Life</a:t>
                      </a:r>
                      <a:endParaRPr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 spc="-2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9800mAh, 3.8V detachable lithium battery</a:t>
                      </a:r>
                      <a:endParaRPr sz="900" b="0" spc="-2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10 hours (LCD 50% brightness, playing 1080P video)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">
                <a:tc gridSpan="4"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  <a:sym typeface="+mn-ea"/>
                        </a:rPr>
                        <a:t>Environment</a:t>
                      </a:r>
                      <a:endParaRPr lang="zh-CN" altLang="en-US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60"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Drop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IP Rating</a:t>
                      </a:r>
                      <a:endParaRPr lang="zh-CN" alt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Operating Temp.</a:t>
                      </a:r>
                      <a:endParaRPr lang="zh-CN" alt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Storage Temp.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1.2m free fall to the wooden floor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Standard IP65, optional IP67</a:t>
                      </a:r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-10℃~50℃</a:t>
                      </a:r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Storage temperature: -30~70℃ (excluding batteries)</a:t>
                      </a:r>
                      <a:r>
                        <a:rPr 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; </a:t>
                      </a:r>
                      <a:endParaRPr 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-20~50℃(Including batteries, needs to be charged and discharged once within 2 months of long-term storage)</a:t>
                      </a:r>
                      <a:endParaRPr lang="zh-CN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 gridSpan="4"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  <a:sym typeface="+mn-ea"/>
                        </a:rPr>
                        <a:t>Certificate</a:t>
                      </a:r>
                      <a:endParaRPr lang="zh-CN" altLang="en-US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">
                <a:tc>
                  <a:txBody>
                    <a:bodyPr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Certificate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CE、ROHS、UN38.3、MSDS、IEC62133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">
                <a:tc gridSpan="4">
                  <a:txBody>
                    <a:bodyPr/>
                    <a:p>
                      <a:pPr algn="l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  <a:sym typeface="+mn-ea"/>
                        </a:rPr>
                        <a:t>Mechanical</a:t>
                      </a:r>
                      <a:endParaRPr lang="zh-CN" altLang="en-US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20"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Dimension (WxHxD)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272*180*21mm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ClrTx/>
                        <a:buSzTx/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Increase the thickness of the optional UHF RFID module by 9.5mm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Weight</a:t>
                      </a:r>
                      <a:endParaRPr lang="en-US" altLang="zh-CN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900" b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Color</a:t>
                      </a:r>
                      <a:endParaRPr lang="en-US" altLang="zh-CN" sz="900" b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1.25</a:t>
                      </a: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kg</a:t>
                      </a:r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Black</a:t>
                      </a:r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105">
                <a:tc gridSpan="4"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Bold" panose="020B0800000000000000" charset="-122"/>
                          <a:cs typeface="Arial" panose="020B0604020202020204" pitchFamily="34" charset="0"/>
                          <a:sym typeface="+mn-ea"/>
                        </a:rPr>
                        <a:t>Accessory</a:t>
                      </a:r>
                      <a:endParaRPr lang="zh-CN" altLang="en-US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Bold" panose="020B08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ctr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ctr" anchorCtr="0">
                    <a:lnL>
                      <a:noFill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05"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Accessory</a:t>
                      </a:r>
                      <a:endParaRPr lang="zh-CN" altLang="en-US" sz="9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900" b="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</a:rPr>
                        <a:t>Optional Accessory</a:t>
                      </a:r>
                      <a:endParaRPr lang="zh-CN" altLang="en-US" sz="900" b="0" spc="-2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</a:endParaRPr>
                    </a:p>
                  </a:txBody>
                  <a:tcPr marL="90170" marR="90170" marT="46990" marB="46990" vert="horz" anchor="t" anchorCtr="0">
                    <a:lnL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Hand strap, 5V/2A power adapter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Docking, Vehicle bracket</a:t>
                      </a: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, </a:t>
                      </a:r>
                      <a:r>
                        <a:rPr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思源黑体 CN Regular" panose="020B0500000000000000" charset="-122"/>
                          <a:cs typeface="Arial" panose="020B0604020202020204" pitchFamily="34" charset="0"/>
                          <a:sym typeface="+mn-ea"/>
                        </a:rPr>
                        <a:t>Vehicle charger, Passive touch pen, Type-C data cable, Type-C OTG cable</a:t>
                      </a:r>
                      <a:endParaRPr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思源黑体 CN Regular" panose="020B05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0170" marR="90170" marT="46990" marB="46990" vert="horz" anchor="t" anchorCtr="0">
                    <a:lnL>
                      <a:noFill/>
                    </a:lnL>
                    <a:lnR w="9525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58420" y="7547610"/>
            <a:ext cx="23806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Product </a:t>
            </a:r>
            <a:r>
              <a:rPr lang="en-US" altLang="zh-CN" sz="16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S</a:t>
            </a:r>
            <a:r>
              <a:rPr lang="zh-CN" altLang="en-US" sz="16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ix </a:t>
            </a:r>
            <a:r>
              <a:rPr lang="en-US" altLang="zh-CN" sz="16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V</a:t>
            </a:r>
            <a:r>
              <a:rPr lang="zh-CN" altLang="en-US" sz="16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iews</a:t>
            </a:r>
            <a:r>
              <a:rPr lang="en-US" altLang="zh-CN" sz="1600" b="1">
                <a:solidFill>
                  <a:srgbClr val="009962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: </a:t>
            </a:r>
            <a:endParaRPr lang="en-US" altLang="zh-CN" sz="1600" b="1">
              <a:solidFill>
                <a:srgbClr val="009962"/>
              </a:solidFill>
              <a:latin typeface="Arial" panose="020B0604020202020204" pitchFamily="34" charset="0"/>
              <a:ea typeface="思源黑体 CN Bold" panose="020B0800000000000000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5095" y="10296000"/>
            <a:ext cx="7292340" cy="288290"/>
            <a:chOff x="197" y="16220"/>
            <a:chExt cx="11484" cy="454"/>
          </a:xfrm>
        </p:grpSpPr>
        <p:sp>
          <p:nvSpPr>
            <p:cNvPr id="7" name="矩形 6"/>
            <p:cNvSpPr/>
            <p:nvPr/>
          </p:nvSpPr>
          <p:spPr>
            <a:xfrm>
              <a:off x="229" y="16220"/>
              <a:ext cx="11452" cy="454"/>
            </a:xfrm>
            <a:prstGeom prst="rect">
              <a:avLst/>
            </a:prstGeom>
            <a:gradFill>
              <a:gsLst>
                <a:gs pos="0">
                  <a:srgbClr val="009962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9" name="图片 28" descr="D:\A工作文件夹\公司LOGO及二维码\4-3 英文LOGO\德航智能logo_英文.png德航智能logo_英文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97" y="16348"/>
              <a:ext cx="1020" cy="19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436" y="16258"/>
              <a:ext cx="2224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dist"/>
              <a:r>
                <a:rPr lang="en-US" altLang="zh-CN" sz="9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charset="-122"/>
                  <a:cs typeface="Arial" panose="020B0604020202020204" pitchFamily="34" charset="0"/>
                  <a:sym typeface="+mn-ea"/>
                </a:rPr>
                <a:t>www.geshemtech.com</a:t>
              </a:r>
              <a:endPara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47" y="16266"/>
              <a:ext cx="2226" cy="36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p>
              <a:pPr algn="l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charset="-122"/>
                  <a:cs typeface="Arial" panose="020B0604020202020204" pitchFamily="34" charset="0"/>
                  <a:sym typeface="+mn-ea"/>
                </a:rPr>
                <a:t>+86 0755 86164919</a:t>
              </a:r>
              <a:endPara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318" y="16282"/>
              <a:ext cx="11" cy="3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1215" y="7884795"/>
            <a:ext cx="5932170" cy="2355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96cf220-c0dd-4a37-a4c4-9d5f70d1515f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70980b5d-5387-4dd5-b7fe-a093adae0ef7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jk1NzE4Y2I3ZjEzMjY2M2ExZmE2NjBlZWYzYTY4OTYifQ=="/>
  <p:tag name="KSO_WPP_MARK_KEY" val="69c6b0ac-3360-498f-952e-5953c4cf3ea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4270</Words>
  <Application>WPS 演示</Application>
  <PresentationFormat>宽屏</PresentationFormat>
  <Paragraphs>286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思源黑体 CN Bold</vt:lpstr>
      <vt:lpstr>黑体</vt:lpstr>
      <vt:lpstr>思源黑体 CN Regular</vt:lpstr>
      <vt:lpstr>微软雅黑</vt:lpstr>
      <vt:lpstr>Calibri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吴兆文</cp:lastModifiedBy>
  <cp:revision>302</cp:revision>
  <dcterms:created xsi:type="dcterms:W3CDTF">2021-06-28T00:33:00Z</dcterms:created>
  <dcterms:modified xsi:type="dcterms:W3CDTF">2024-08-09T12:22:04Z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38E15A0FB4D64139B7F020C416B1F999</vt:lpwstr>
  </property>
</Properties>
</file>